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9" r:id="rId4"/>
    <p:sldId id="260" r:id="rId5"/>
    <p:sldId id="323" r:id="rId6"/>
    <p:sldId id="261" r:id="rId7"/>
    <p:sldId id="262" r:id="rId8"/>
    <p:sldId id="263" r:id="rId9"/>
    <p:sldId id="265" r:id="rId10"/>
    <p:sldId id="266" r:id="rId11"/>
    <p:sldId id="274" r:id="rId12"/>
    <p:sldId id="326" r:id="rId13"/>
    <p:sldId id="321" r:id="rId14"/>
    <p:sldId id="267" r:id="rId15"/>
    <p:sldId id="268" r:id="rId16"/>
    <p:sldId id="269" r:id="rId17"/>
    <p:sldId id="322" r:id="rId18"/>
    <p:sldId id="270" r:id="rId19"/>
    <p:sldId id="272" r:id="rId20"/>
    <p:sldId id="324" r:id="rId21"/>
    <p:sldId id="273" r:id="rId22"/>
    <p:sldId id="280" r:id="rId23"/>
    <p:sldId id="327" r:id="rId24"/>
    <p:sldId id="328" r:id="rId25"/>
    <p:sldId id="325" r:id="rId26"/>
    <p:sldId id="329" r:id="rId27"/>
    <p:sldId id="305" r:id="rId28"/>
    <p:sldId id="312" r:id="rId29"/>
    <p:sldId id="313" r:id="rId30"/>
    <p:sldId id="316" r:id="rId31"/>
    <p:sldId id="318" r:id="rId32"/>
    <p:sldId id="320" r:id="rId3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2" roundtripDataSignature="AMtx7mhYBI1vM+Gb8m0Bi6vG5YR4hpFiC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FCB2D9A-2D2E-4282-AB8A-510A7A59D178}">
  <a:tblStyle styleId="{FFCB2D9A-2D2E-4282-AB8A-510A7A59D178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108" y="1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72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01549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636564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37572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39093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2" name="Google Shape;232;p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Welcome attendees and jump right into slide 2</a:t>
            </a:r>
            <a:endParaRPr/>
          </a:p>
        </p:txBody>
      </p:sp>
      <p:sp>
        <p:nvSpPr>
          <p:cNvPr id="233" name="Google Shape;233;p2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04994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58369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3366912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1211882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5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2" name="Google Shape;382;p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24" name="Google Shape;424;p5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Emphasize for coaches to view the Coach Training Guide and page x for a practice outline.</a:t>
            </a:r>
            <a:endParaRPr/>
          </a:p>
        </p:txBody>
      </p:sp>
      <p:sp>
        <p:nvSpPr>
          <p:cNvPr id="425" name="Google Shape;425;p5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28</a:t>
            </a:fld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p5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" name="Google Shape;431;p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p6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9" name="Google Shape;449;p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6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1" name="Google Shape;461;p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p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3" name="Google Shape;473;p6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4" name="Google Shape;474;p6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32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7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67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6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6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76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76"/>
          <p:cNvSpPr txBox="1">
            <a:spLocks noGrp="1"/>
          </p:cNvSpPr>
          <p:nvPr>
            <p:ph type="body" idx="1"/>
          </p:nvPr>
        </p:nvSpPr>
        <p:spPr>
          <a:xfrm rot="5400000">
            <a:off x="3833019" y="-1623218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7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7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76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77"/>
          <p:cNvSpPr txBox="1">
            <a:spLocks noGrp="1"/>
          </p:cNvSpPr>
          <p:nvPr>
            <p:ph type="title"/>
          </p:nvPr>
        </p:nvSpPr>
        <p:spPr>
          <a:xfrm rot="5400000">
            <a:off x="7285038" y="1828802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77"/>
          <p:cNvSpPr txBox="1">
            <a:spLocks noGrp="1"/>
          </p:cNvSpPr>
          <p:nvPr>
            <p:ph type="body" idx="1"/>
          </p:nvPr>
        </p:nvSpPr>
        <p:spPr>
          <a:xfrm rot="5400000">
            <a:off x="1697038" y="-812799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7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7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7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8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68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68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8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8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9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9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69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9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9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0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0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70"/>
          <p:cNvSpPr txBox="1">
            <a:spLocks noGrp="1"/>
          </p:cNvSpPr>
          <p:nvPr>
            <p:ph type="body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70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0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1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1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71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1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7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7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7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7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74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74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74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7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74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7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5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75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75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75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75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75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6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66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6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66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914400" y="2693987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lang="en-US" sz="8000">
                <a:latin typeface="Arial"/>
                <a:ea typeface="Arial"/>
                <a:cs typeface="Arial"/>
                <a:sym typeface="Arial"/>
              </a:rPr>
              <a:t>Gameday:</a:t>
            </a:r>
            <a:br>
              <a:rPr lang="en-US" sz="8000" b="1">
                <a:latin typeface="Arial"/>
                <a:ea typeface="Arial"/>
                <a:cs typeface="Arial"/>
                <a:sym typeface="Arial"/>
              </a:rPr>
            </a:br>
            <a:r>
              <a:rPr lang="en-US" sz="8000" b="1">
                <a:latin typeface="Arial"/>
                <a:ea typeface="Arial"/>
                <a:cs typeface="Arial"/>
                <a:sym typeface="Arial"/>
              </a:rPr>
              <a:t>Substitution Rotation Pattern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0" name="Google Shape;150;p11"/>
          <p:cNvGraphicFramePr/>
          <p:nvPr>
            <p:extLst>
              <p:ext uri="{D42A27DB-BD31-4B8C-83A1-F6EECF244321}">
                <p14:modId xmlns:p14="http://schemas.microsoft.com/office/powerpoint/2010/main" val="2239941280"/>
              </p:ext>
            </p:extLst>
          </p:nvPr>
        </p:nvGraphicFramePr>
        <p:xfrm>
          <a:off x="609600" y="1600200"/>
          <a:ext cx="10972800" cy="4079350"/>
        </p:xfrm>
        <a:graphic>
          <a:graphicData uri="http://schemas.openxmlformats.org/drawingml/2006/table">
            <a:tbl>
              <a:tblPr firstRow="1" bandRow="1">
                <a:noFill/>
                <a:tableStyleId>{FFCB2D9A-2D2E-4282-AB8A-510A7A59D178}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Rank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Player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OT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Peighton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Zoey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C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Charlotte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D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Claire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E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Anika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F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Aubrey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G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Trinity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H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Charlotte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I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Ellie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J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Yiell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51" name="Google Shape;151;p11"/>
          <p:cNvSpPr txBox="1"/>
          <p:nvPr/>
        </p:nvSpPr>
        <p:spPr>
          <a:xfrm>
            <a:off x="3581400" y="916950"/>
            <a:ext cx="800100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Rotation Pattern:</a:t>
            </a: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Game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9"/>
          <p:cNvSpPr txBox="1">
            <a:spLocks noGrp="1"/>
          </p:cNvSpPr>
          <p:nvPr>
            <p:ph type="title"/>
          </p:nvPr>
        </p:nvSpPr>
        <p:spPr>
          <a:xfrm>
            <a:off x="1447800" y="30480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3-step Process</a:t>
            </a:r>
            <a:endParaRPr/>
          </a:p>
        </p:txBody>
      </p:sp>
      <p:sp>
        <p:nvSpPr>
          <p:cNvPr id="199" name="Google Shape;199;p19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000" b="1" dirty="0"/>
              <a:t>Step 3</a:t>
            </a:r>
            <a:endParaRPr b="1" dirty="0"/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dirty="0"/>
              <a:t>Assign wristband colors to players </a:t>
            </a:r>
            <a:r>
              <a:rPr lang="en-US" i="1" u="sng" dirty="0"/>
              <a:t>based on their skill level, NOT based on your Step 2 determination</a:t>
            </a:r>
            <a:endParaRPr dirty="0"/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dirty="0"/>
              <a:t>Your most-skilled player should </a:t>
            </a:r>
            <a:r>
              <a:rPr lang="en-US" u="sng" dirty="0"/>
              <a:t>always</a:t>
            </a:r>
            <a:r>
              <a:rPr lang="en-US" dirty="0"/>
              <a:t> wear the black wristband</a:t>
            </a:r>
            <a:endParaRPr dirty="0"/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dirty="0"/>
              <a:t>Your least skilled player should </a:t>
            </a:r>
            <a:r>
              <a:rPr lang="en-US" u="sng" dirty="0"/>
              <a:t>always</a:t>
            </a:r>
            <a:r>
              <a:rPr lang="en-US" dirty="0"/>
              <a:t> wear the white wristband</a:t>
            </a:r>
            <a:endParaRPr dirty="0"/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dirty="0"/>
              <a:t>All other players may wear other colors depending on who they are playing with in a given period</a:t>
            </a:r>
            <a:endParaRPr dirty="0"/>
          </a:p>
          <a:p>
            <a:pPr marL="342900" lvl="0" indent="-15494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9"/>
          <p:cNvSpPr txBox="1">
            <a:spLocks noGrp="1"/>
          </p:cNvSpPr>
          <p:nvPr>
            <p:ph type="title"/>
          </p:nvPr>
        </p:nvSpPr>
        <p:spPr>
          <a:xfrm>
            <a:off x="1447800" y="30480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3-step Process</a:t>
            </a:r>
            <a:endParaRPr/>
          </a:p>
        </p:txBody>
      </p:sp>
      <p:sp>
        <p:nvSpPr>
          <p:cNvPr id="199" name="Google Shape;199;p19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000" b="1" dirty="0"/>
              <a:t>Step 3</a:t>
            </a:r>
            <a:endParaRPr b="1" dirty="0"/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dirty="0"/>
              <a:t>Wristband order for the 5 players on the court for any period, from most to least skilled:</a:t>
            </a:r>
          </a:p>
          <a:p>
            <a:pPr marL="800100" lvl="1">
              <a:spcBef>
                <a:spcPts val="592"/>
              </a:spcBef>
              <a:buSzPct val="100000"/>
              <a:buChar char="•"/>
            </a:pPr>
            <a:r>
              <a:rPr lang="en-US" dirty="0"/>
              <a:t>Black—most skilled on the court for that period.</a:t>
            </a:r>
          </a:p>
          <a:p>
            <a:pPr marL="800100" lvl="1">
              <a:spcBef>
                <a:spcPts val="592"/>
              </a:spcBef>
              <a:buSzPct val="100000"/>
              <a:buChar char="•"/>
            </a:pPr>
            <a:r>
              <a:rPr lang="en-US" dirty="0"/>
              <a:t>Blue</a:t>
            </a:r>
          </a:p>
          <a:p>
            <a:pPr marL="800100" lvl="1">
              <a:spcBef>
                <a:spcPts val="592"/>
              </a:spcBef>
              <a:buSzPct val="100000"/>
              <a:buChar char="•"/>
            </a:pPr>
            <a:r>
              <a:rPr lang="en-US" dirty="0"/>
              <a:t>Red</a:t>
            </a:r>
          </a:p>
          <a:p>
            <a:pPr marL="800100" lvl="1">
              <a:spcBef>
                <a:spcPts val="592"/>
              </a:spcBef>
              <a:buSzPct val="100000"/>
              <a:buChar char="•"/>
            </a:pPr>
            <a:r>
              <a:rPr lang="en-US" dirty="0"/>
              <a:t>Yellow</a:t>
            </a:r>
          </a:p>
          <a:p>
            <a:pPr marL="800100" lvl="1">
              <a:spcBef>
                <a:spcPts val="592"/>
              </a:spcBef>
              <a:buSzPct val="100000"/>
              <a:buChar char="•"/>
            </a:pPr>
            <a:r>
              <a:rPr lang="en-US" dirty="0"/>
              <a:t>White—least skilled on the court for that period.</a:t>
            </a:r>
            <a:endParaRPr dirty="0"/>
          </a:p>
          <a:p>
            <a:pPr marL="342900" lvl="0" indent="-15494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97642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0" name="Google Shape;150;p11"/>
          <p:cNvGraphicFramePr/>
          <p:nvPr>
            <p:extLst>
              <p:ext uri="{D42A27DB-BD31-4B8C-83A1-F6EECF244321}">
                <p14:modId xmlns:p14="http://schemas.microsoft.com/office/powerpoint/2010/main" val="865042839"/>
              </p:ext>
            </p:extLst>
          </p:nvPr>
        </p:nvGraphicFramePr>
        <p:xfrm>
          <a:off x="609600" y="1600200"/>
          <a:ext cx="10972800" cy="4079350"/>
        </p:xfrm>
        <a:graphic>
          <a:graphicData uri="http://schemas.openxmlformats.org/drawingml/2006/table">
            <a:tbl>
              <a:tblPr firstRow="1" bandRow="1">
                <a:noFill/>
                <a:tableStyleId>{FFCB2D9A-2D2E-4282-AB8A-510A7A59D178}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Rank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Player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OT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Peighton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BLACK</a:t>
                      </a: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BLACK</a:t>
                      </a: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BLACK</a:t>
                      </a: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Zoey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cs typeface="Arial"/>
                          <a:sym typeface="Arial"/>
                        </a:rPr>
                        <a:t>BLUE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cs typeface="Arial"/>
                          <a:sym typeface="Arial"/>
                        </a:rPr>
                        <a:t>BLUE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cs typeface="Arial"/>
                          <a:sym typeface="Arial"/>
                        </a:rPr>
                        <a:t>BLUE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C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Charlotte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cs typeface="Arial"/>
                          <a:sym typeface="Arial"/>
                        </a:rPr>
                        <a:t>RED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cs typeface="Arial"/>
                          <a:sym typeface="Arial"/>
                        </a:rPr>
                        <a:t>RED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cs typeface="Arial"/>
                          <a:sym typeface="Arial"/>
                        </a:rPr>
                        <a:t>RED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D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Claire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cs typeface="Arial"/>
                          <a:sym typeface="Arial"/>
                        </a:rPr>
                        <a:t>YELLOW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cs typeface="Arial"/>
                          <a:sym typeface="Arial"/>
                        </a:rPr>
                        <a:t>YELLOW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cs typeface="Arial"/>
                          <a:sym typeface="Arial"/>
                        </a:rPr>
                        <a:t>YELLOW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E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Anika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cs typeface="Arial"/>
                          <a:sym typeface="Arial"/>
                        </a:rPr>
                        <a:t>WHITE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cs typeface="Arial"/>
                          <a:sym typeface="Arial"/>
                        </a:rPr>
                        <a:t>WHITE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cs typeface="Arial"/>
                          <a:sym typeface="Arial"/>
                        </a:rPr>
                        <a:t>WHITE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F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Aubrey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BLACK</a:t>
                      </a: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BLACK</a:t>
                      </a: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BLACK</a:t>
                      </a: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G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Trinity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BLUE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cs typeface="Arial"/>
                          <a:sym typeface="Arial"/>
                        </a:rPr>
                        <a:t>BLUE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cs typeface="Arial"/>
                          <a:sym typeface="Arial"/>
                        </a:rPr>
                        <a:t>BLUE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H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Charlotte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RED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cs typeface="Arial"/>
                          <a:sym typeface="Arial"/>
                        </a:rPr>
                        <a:t>RED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cs typeface="Arial"/>
                          <a:sym typeface="Arial"/>
                        </a:rPr>
                        <a:t>RED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I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Ellie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YELLOW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cs typeface="Arial"/>
                          <a:sym typeface="Arial"/>
                        </a:rPr>
                        <a:t>YELLOW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cs typeface="Arial"/>
                          <a:sym typeface="Arial"/>
                        </a:rPr>
                        <a:t>YELLOW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J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Yiell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WHITE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cs typeface="Arial"/>
                          <a:sym typeface="Arial"/>
                        </a:rPr>
                        <a:t>WHITE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cs typeface="Arial"/>
                          <a:sym typeface="Arial"/>
                        </a:rPr>
                        <a:t>WHITE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51" name="Google Shape;151;p11"/>
          <p:cNvSpPr txBox="1"/>
          <p:nvPr/>
        </p:nvSpPr>
        <p:spPr>
          <a:xfrm>
            <a:off x="3581400" y="916950"/>
            <a:ext cx="800100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Rotation Pattern:</a:t>
            </a:r>
            <a:r>
              <a:rPr lang="en-US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Game 1—10 Player Team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49416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6" name="Google Shape;156;p12"/>
          <p:cNvGraphicFramePr/>
          <p:nvPr>
            <p:extLst>
              <p:ext uri="{D42A27DB-BD31-4B8C-83A1-F6EECF244321}">
                <p14:modId xmlns:p14="http://schemas.microsoft.com/office/powerpoint/2010/main" val="1747170189"/>
              </p:ext>
            </p:extLst>
          </p:nvPr>
        </p:nvGraphicFramePr>
        <p:xfrm>
          <a:off x="609600" y="1600200"/>
          <a:ext cx="10972800" cy="4079350"/>
        </p:xfrm>
        <a:graphic>
          <a:graphicData uri="http://schemas.openxmlformats.org/drawingml/2006/table">
            <a:tbl>
              <a:tblPr firstRow="1" bandRow="1">
                <a:noFill/>
                <a:tableStyleId>{FFCB2D9A-2D2E-4282-AB8A-510A7A59D178}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Rank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Player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OT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Peighton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Black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Black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Black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Zoey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Black </a:t>
                      </a: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Black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Black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C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Charlotte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Blue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Blue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Blue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D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Claire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Red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Red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Red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E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Anika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Yellow</a:t>
                      </a: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Yellow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Yellow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F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Aubrey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White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White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White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G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Trinity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Blue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Blue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Blue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H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Charlotte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Red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Red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Red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I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Ellie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Yellow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Yellow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Yellow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J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Yiell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White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White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White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57" name="Google Shape;157;p12"/>
          <p:cNvSpPr txBox="1"/>
          <p:nvPr/>
        </p:nvSpPr>
        <p:spPr>
          <a:xfrm>
            <a:off x="3581400" y="916950"/>
            <a:ext cx="800100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Rotation Pattern:</a:t>
            </a:r>
            <a:r>
              <a:rPr lang="en-US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Game 2—10 Player Team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45479A-E573-E3EC-9637-154880F10B65}"/>
              </a:ext>
            </a:extLst>
          </p:cNvPr>
          <p:cNvSpPr txBox="1"/>
          <p:nvPr/>
        </p:nvSpPr>
        <p:spPr>
          <a:xfrm>
            <a:off x="9753600" y="2381152"/>
            <a:ext cx="1828800" cy="181588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Note:  No matter the period, Player A always wears the black wristband when on the court.  Player J always wears white when on the court.</a:t>
            </a: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01F62E69-7207-27FC-3739-E77586FC6BF7}"/>
              </a:ext>
            </a:extLst>
          </p:cNvPr>
          <p:cNvSpPr/>
          <p:nvPr/>
        </p:nvSpPr>
        <p:spPr>
          <a:xfrm>
            <a:off x="3393195" y="4274545"/>
            <a:ext cx="594911" cy="26440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184AF910-FFCB-6B90-EEF2-3CC5F0E46564}"/>
              </a:ext>
            </a:extLst>
          </p:cNvPr>
          <p:cNvSpPr/>
          <p:nvPr/>
        </p:nvSpPr>
        <p:spPr>
          <a:xfrm>
            <a:off x="4586689" y="2381152"/>
            <a:ext cx="594911" cy="26440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3B85FA28-3ED7-C40B-B455-2D47399C5358}"/>
              </a:ext>
            </a:extLst>
          </p:cNvPr>
          <p:cNvSpPr/>
          <p:nvPr/>
        </p:nvSpPr>
        <p:spPr>
          <a:xfrm>
            <a:off x="5798544" y="4274545"/>
            <a:ext cx="594911" cy="26440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7D4DEC58-4792-FFA0-608C-A6A2D4B88B14}"/>
              </a:ext>
            </a:extLst>
          </p:cNvPr>
          <p:cNvSpPr/>
          <p:nvPr/>
        </p:nvSpPr>
        <p:spPr>
          <a:xfrm>
            <a:off x="7010402" y="2381152"/>
            <a:ext cx="594911" cy="26440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599DBA60-7378-B0C4-D847-890CC8795769}"/>
              </a:ext>
            </a:extLst>
          </p:cNvPr>
          <p:cNvSpPr/>
          <p:nvPr/>
        </p:nvSpPr>
        <p:spPr>
          <a:xfrm>
            <a:off x="8203893" y="4274545"/>
            <a:ext cx="594911" cy="26440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2" name="Google Shape;162;p13"/>
          <p:cNvGraphicFramePr/>
          <p:nvPr>
            <p:extLst>
              <p:ext uri="{D42A27DB-BD31-4B8C-83A1-F6EECF244321}">
                <p14:modId xmlns:p14="http://schemas.microsoft.com/office/powerpoint/2010/main" val="4259872375"/>
              </p:ext>
            </p:extLst>
          </p:nvPr>
        </p:nvGraphicFramePr>
        <p:xfrm>
          <a:off x="609600" y="1600200"/>
          <a:ext cx="10972800" cy="4079350"/>
        </p:xfrm>
        <a:graphic>
          <a:graphicData uri="http://schemas.openxmlformats.org/drawingml/2006/table">
            <a:tbl>
              <a:tblPr firstRow="1" bandRow="1">
                <a:noFill/>
                <a:tableStyleId>{FFCB2D9A-2D2E-4282-AB8A-510A7A59D178}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Rank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Player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OT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Peighton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solidFill>
                            <a:schemeClr val="tx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dirty="0">
                        <a:solidFill>
                          <a:schemeClr val="tx2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solidFill>
                            <a:schemeClr val="tx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200" b="1" i="0" dirty="0">
                        <a:solidFill>
                          <a:schemeClr val="tx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solidFill>
                            <a:schemeClr val="tx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200" b="1" i="0" dirty="0">
                        <a:solidFill>
                          <a:schemeClr val="tx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b="1" dirty="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Zoey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solidFill>
                            <a:schemeClr val="tx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dirty="0">
                        <a:solidFill>
                          <a:schemeClr val="tx2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solidFill>
                            <a:schemeClr val="tx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dirty="0">
                        <a:solidFill>
                          <a:schemeClr val="tx2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solidFill>
                            <a:schemeClr val="tx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dirty="0">
                        <a:solidFill>
                          <a:schemeClr val="tx2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C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Charlotte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D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Claire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E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Anika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F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Aubrey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G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Trinity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H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Charlotte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cs typeface="Arial"/>
                          <a:sym typeface="Arial"/>
                        </a:rPr>
                        <a:t>3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cs typeface="Arial"/>
                          <a:sym typeface="Arial"/>
                        </a:rPr>
                        <a:t>3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cs typeface="Arial"/>
                          <a:sym typeface="Arial"/>
                        </a:rPr>
                        <a:t>3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I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Ellie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cs typeface="Arial"/>
                          <a:sym typeface="Arial"/>
                        </a:rPr>
                        <a:t>4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cs typeface="Arial"/>
                          <a:sym typeface="Arial"/>
                        </a:rPr>
                        <a:t>4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cs typeface="Arial"/>
                          <a:sym typeface="Arial"/>
                        </a:rPr>
                        <a:t>4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J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Yiell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cs typeface="Arial"/>
                          <a:sym typeface="Arial"/>
                        </a:rPr>
                        <a:t>5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cs typeface="Arial"/>
                          <a:sym typeface="Arial"/>
                        </a:rPr>
                        <a:t>5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cs typeface="Arial"/>
                          <a:sym typeface="Arial"/>
                        </a:rPr>
                        <a:t>5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63" name="Google Shape;163;p13"/>
          <p:cNvSpPr txBox="1"/>
          <p:nvPr/>
        </p:nvSpPr>
        <p:spPr>
          <a:xfrm>
            <a:off x="3878856" y="366107"/>
            <a:ext cx="8001000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Rotation Pattern:</a:t>
            </a:r>
            <a:r>
              <a:rPr lang="en-US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Game 2—10 Player Team</a:t>
            </a: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chemeClr val="dk1"/>
                </a:solidFill>
              </a:rPr>
              <a:t>Shown based on skill level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8" name="Google Shape;168;p14"/>
          <p:cNvGraphicFramePr/>
          <p:nvPr>
            <p:extLst>
              <p:ext uri="{D42A27DB-BD31-4B8C-83A1-F6EECF244321}">
                <p14:modId xmlns:p14="http://schemas.microsoft.com/office/powerpoint/2010/main" val="1550953460"/>
              </p:ext>
            </p:extLst>
          </p:nvPr>
        </p:nvGraphicFramePr>
        <p:xfrm>
          <a:off x="609600" y="1600200"/>
          <a:ext cx="10972800" cy="4079350"/>
        </p:xfrm>
        <a:graphic>
          <a:graphicData uri="http://schemas.openxmlformats.org/drawingml/2006/table">
            <a:tbl>
              <a:tblPr firstRow="1" bandRow="1">
                <a:noFill/>
                <a:tableStyleId>{FFCB2D9A-2D2E-4282-AB8A-510A7A59D178}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Rank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Player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OT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Peighton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4</a:t>
                      </a:r>
                      <a:endParaRPr b="1" dirty="0">
                        <a:solidFill>
                          <a:schemeClr val="tx2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4</a:t>
                      </a:r>
                      <a:endParaRPr b="1" dirty="0">
                        <a:solidFill>
                          <a:schemeClr val="tx2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4</a:t>
                      </a:r>
                      <a:endParaRPr b="1" dirty="0">
                        <a:solidFill>
                          <a:schemeClr val="tx2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Zoey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5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5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5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C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Charlotte G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1</a:t>
                      </a:r>
                      <a:endParaRPr b="1" dirty="0">
                        <a:solidFill>
                          <a:schemeClr val="tx2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1</a:t>
                      </a:r>
                      <a:endParaRPr b="1" dirty="0">
                        <a:solidFill>
                          <a:schemeClr val="tx2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1</a:t>
                      </a:r>
                      <a:endParaRPr b="1" dirty="0">
                        <a:solidFill>
                          <a:schemeClr val="tx2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D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Claire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2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2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2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E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Anika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3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3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3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F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Aubrey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4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4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4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G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Trinity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5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5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5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H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Charlotte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1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1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1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I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Ellie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2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2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2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J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Yiell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3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3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3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69" name="Google Shape;169;p14"/>
          <p:cNvSpPr txBox="1"/>
          <p:nvPr/>
        </p:nvSpPr>
        <p:spPr>
          <a:xfrm>
            <a:off x="3581400" y="916950"/>
            <a:ext cx="800100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Rotation Pattern:</a:t>
            </a:r>
            <a:r>
              <a:rPr lang="en-US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Game 3</a:t>
            </a:r>
            <a:r>
              <a:rPr lang="en-US" sz="2800" b="1" dirty="0">
                <a:solidFill>
                  <a:schemeClr val="dk1"/>
                </a:solidFill>
              </a:rPr>
              <a:t>—10 Player Team</a:t>
            </a:r>
            <a:endParaRPr dirty="0"/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422BF942-9F02-9BE1-FE44-99F9220F73B6}"/>
              </a:ext>
            </a:extLst>
          </p:cNvPr>
          <p:cNvSpPr/>
          <p:nvPr/>
        </p:nvSpPr>
        <p:spPr>
          <a:xfrm>
            <a:off x="3416147" y="4671152"/>
            <a:ext cx="560942" cy="20932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516F57B6-C894-C720-3968-E6A8CCE1FE80}"/>
              </a:ext>
            </a:extLst>
          </p:cNvPr>
          <p:cNvSpPr/>
          <p:nvPr/>
        </p:nvSpPr>
        <p:spPr>
          <a:xfrm>
            <a:off x="4604132" y="2807465"/>
            <a:ext cx="560942" cy="20932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CB384E21-094F-BFC8-6A9F-7E06F12F5EB0}"/>
              </a:ext>
            </a:extLst>
          </p:cNvPr>
          <p:cNvSpPr/>
          <p:nvPr/>
        </p:nvSpPr>
        <p:spPr>
          <a:xfrm>
            <a:off x="5815529" y="4671152"/>
            <a:ext cx="560942" cy="20932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CCE0851D-1AD0-9FCE-EC3B-EA5A90C39D7F}"/>
              </a:ext>
            </a:extLst>
          </p:cNvPr>
          <p:cNvSpPr/>
          <p:nvPr/>
        </p:nvSpPr>
        <p:spPr>
          <a:xfrm>
            <a:off x="7020958" y="2807465"/>
            <a:ext cx="560942" cy="20932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A4128DEF-2089-6A61-D10A-E172F78FA129}"/>
              </a:ext>
            </a:extLst>
          </p:cNvPr>
          <p:cNvSpPr/>
          <p:nvPr/>
        </p:nvSpPr>
        <p:spPr>
          <a:xfrm>
            <a:off x="8214911" y="4709711"/>
            <a:ext cx="560942" cy="20932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D19DA6-568C-4C48-C166-6BFCF46453CB}"/>
              </a:ext>
            </a:extLst>
          </p:cNvPr>
          <p:cNvSpPr txBox="1"/>
          <p:nvPr/>
        </p:nvSpPr>
        <p:spPr>
          <a:xfrm>
            <a:off x="1024569" y="5794872"/>
            <a:ext cx="63016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In week 3, Charlotte G is the starting point for this rotation.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8" name="Google Shape;168;p14"/>
          <p:cNvGraphicFramePr/>
          <p:nvPr>
            <p:extLst>
              <p:ext uri="{D42A27DB-BD31-4B8C-83A1-F6EECF244321}">
                <p14:modId xmlns:p14="http://schemas.microsoft.com/office/powerpoint/2010/main" val="1418393295"/>
              </p:ext>
            </p:extLst>
          </p:nvPr>
        </p:nvGraphicFramePr>
        <p:xfrm>
          <a:off x="609600" y="1600200"/>
          <a:ext cx="10972800" cy="4079350"/>
        </p:xfrm>
        <a:graphic>
          <a:graphicData uri="http://schemas.openxmlformats.org/drawingml/2006/table">
            <a:tbl>
              <a:tblPr firstRow="1" bandRow="1">
                <a:noFill/>
                <a:tableStyleId>{FFCB2D9A-2D2E-4282-AB8A-510A7A59D178}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Rank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Player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OT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Peighton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Black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Black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Zoey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Blue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Blue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C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Charlotte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Black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Black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D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Claire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Blue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Blue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E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Anika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Red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Red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F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Aubrey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Yellow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Yellow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G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Trinity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White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White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H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Charlotte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Red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Red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I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Ellie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Yellow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Yellow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J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Yiell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White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White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69" name="Google Shape;169;p14"/>
          <p:cNvSpPr txBox="1"/>
          <p:nvPr/>
        </p:nvSpPr>
        <p:spPr>
          <a:xfrm>
            <a:off x="3581400" y="916950"/>
            <a:ext cx="800100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Rotation Pattern:</a:t>
            </a:r>
            <a:r>
              <a:rPr lang="en-US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Game 3</a:t>
            </a:r>
            <a:r>
              <a:rPr lang="en-US" sz="2800" b="1" dirty="0">
                <a:solidFill>
                  <a:schemeClr val="dk1"/>
                </a:solidFill>
              </a:rPr>
              <a:t>—10 Player Team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288904-DC8E-DF95-4539-22982ED54142}"/>
              </a:ext>
            </a:extLst>
          </p:cNvPr>
          <p:cNvSpPr txBox="1"/>
          <p:nvPr/>
        </p:nvSpPr>
        <p:spPr>
          <a:xfrm>
            <a:off x="8272130" y="2828260"/>
            <a:ext cx="2828261" cy="116955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Note: In periods 2 and 4, the two most-skilled players are on the court.  They will wear the black and blue wristbands during these periods.</a:t>
            </a:r>
          </a:p>
        </p:txBody>
      </p:sp>
    </p:spTree>
    <p:extLst>
      <p:ext uri="{BB962C8B-B14F-4D97-AF65-F5344CB8AC3E}">
        <p14:creationId xmlns:p14="http://schemas.microsoft.com/office/powerpoint/2010/main" val="334057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" name="Google Shape;174;p15"/>
          <p:cNvGraphicFramePr/>
          <p:nvPr>
            <p:extLst>
              <p:ext uri="{D42A27DB-BD31-4B8C-83A1-F6EECF244321}">
                <p14:modId xmlns:p14="http://schemas.microsoft.com/office/powerpoint/2010/main" val="4214531951"/>
              </p:ext>
            </p:extLst>
          </p:nvPr>
        </p:nvGraphicFramePr>
        <p:xfrm>
          <a:off x="609600" y="1600200"/>
          <a:ext cx="10972800" cy="4079350"/>
        </p:xfrm>
        <a:graphic>
          <a:graphicData uri="http://schemas.openxmlformats.org/drawingml/2006/table">
            <a:tbl>
              <a:tblPr firstRow="1" bandRow="1">
                <a:noFill/>
                <a:tableStyleId>{FFCB2D9A-2D2E-4282-AB8A-510A7A59D178}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Rank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Player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OT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Peighton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Black (3)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Black (3)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Black (3)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Zoey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Blue (4)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Blue (4)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Blue (4)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C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Charlotte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Red (5)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Red (5)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Red (5)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D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Claire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Black (1)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Black (1)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Black (1)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E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Anika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Blue (2)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Blue (2)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Blue (2)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F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Aubrey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Red (3)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Red (3)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Red (3)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G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Trinity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Yellow (4)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Yellow (4)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Yellow (4)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H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Charlotte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White (5)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White (5)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White (5)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I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Ellie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Yellow (1)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Yellow (1)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Yellow (1)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J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Yiell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White (2)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White (2)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White (2)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75" name="Google Shape;175;p15"/>
          <p:cNvSpPr txBox="1"/>
          <p:nvPr/>
        </p:nvSpPr>
        <p:spPr>
          <a:xfrm>
            <a:off x="3581400" y="916950"/>
            <a:ext cx="800100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Rotation Pattern:</a:t>
            </a:r>
            <a:r>
              <a:rPr lang="en-US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Game 4—10 Player Team</a:t>
            </a:r>
            <a:endParaRPr dirty="0"/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6541B80A-1B77-601E-A440-D0663538FCA7}"/>
              </a:ext>
            </a:extLst>
          </p:cNvPr>
          <p:cNvSpPr/>
          <p:nvPr/>
        </p:nvSpPr>
        <p:spPr>
          <a:xfrm>
            <a:off x="3371161" y="4993396"/>
            <a:ext cx="594911" cy="26440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8D2BFDE5-3DDC-207B-E310-090A81EDB71A}"/>
              </a:ext>
            </a:extLst>
          </p:cNvPr>
          <p:cNvSpPr/>
          <p:nvPr/>
        </p:nvSpPr>
        <p:spPr>
          <a:xfrm>
            <a:off x="4571999" y="3164596"/>
            <a:ext cx="594911" cy="26440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0667B11D-8434-3FF3-02B3-1CCFA0C23EBD}"/>
              </a:ext>
            </a:extLst>
          </p:cNvPr>
          <p:cNvSpPr/>
          <p:nvPr/>
        </p:nvSpPr>
        <p:spPr>
          <a:xfrm>
            <a:off x="5914222" y="4993396"/>
            <a:ext cx="594911" cy="26440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B7BC758F-C849-CBD1-DCF6-DFEBEA59B477}"/>
              </a:ext>
            </a:extLst>
          </p:cNvPr>
          <p:cNvSpPr/>
          <p:nvPr/>
        </p:nvSpPr>
        <p:spPr>
          <a:xfrm>
            <a:off x="6986989" y="3156333"/>
            <a:ext cx="594911" cy="26440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73AEAF98-3727-AE34-0556-AEFAE5F121B6}"/>
              </a:ext>
            </a:extLst>
          </p:cNvPr>
          <p:cNvSpPr/>
          <p:nvPr/>
        </p:nvSpPr>
        <p:spPr>
          <a:xfrm>
            <a:off x="8258980" y="4993396"/>
            <a:ext cx="594911" cy="26440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6" name="Google Shape;186;p17"/>
          <p:cNvGraphicFramePr/>
          <p:nvPr>
            <p:extLst>
              <p:ext uri="{D42A27DB-BD31-4B8C-83A1-F6EECF244321}">
                <p14:modId xmlns:p14="http://schemas.microsoft.com/office/powerpoint/2010/main" val="1284290092"/>
              </p:ext>
            </p:extLst>
          </p:nvPr>
        </p:nvGraphicFramePr>
        <p:xfrm>
          <a:off x="609600" y="1600200"/>
          <a:ext cx="10972800" cy="3708500"/>
        </p:xfrm>
        <a:graphic>
          <a:graphicData uri="http://schemas.openxmlformats.org/drawingml/2006/table">
            <a:tbl>
              <a:tblPr firstRow="1" bandRow="1">
                <a:noFill/>
                <a:tableStyleId>{FFCB2D9A-2D2E-4282-AB8A-510A7A59D178}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Rank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Player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OT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Peighton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Zoey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C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Charlotte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D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Claire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E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Anika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F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Aubrey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G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Trinity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H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Charlotte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I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Ellie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87" name="Google Shape;187;p17"/>
          <p:cNvSpPr txBox="1"/>
          <p:nvPr/>
        </p:nvSpPr>
        <p:spPr>
          <a:xfrm>
            <a:off x="3581400" y="916950"/>
            <a:ext cx="800100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Rotation Pattern:</a:t>
            </a: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Game 4 (9 player team)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/>
          <p:nvPr/>
        </p:nvSpPr>
        <p:spPr>
          <a:xfrm>
            <a:off x="1998134" y="2209800"/>
            <a:ext cx="8001000" cy="40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Upward’s rotation pattern ensures equal playing time.</a:t>
            </a:r>
            <a:endParaRPr/>
          </a:p>
          <a:p>
            <a:pPr marL="285750" marR="0" lvl="0" indent="-285750" algn="l" rtl="0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Every player will play at least half the game and shouldn’t sit out more than 6 minutes at a time (excludes some 11-player teams)</a:t>
            </a:r>
            <a:endParaRPr/>
          </a:p>
          <a:p>
            <a:pPr marL="342900" marR="0" lvl="0" indent="-342900" algn="l" rtl="0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starting lineup shifts down one player every week to allow every child to be in the starting lineup</a:t>
            </a:r>
            <a:endParaRPr/>
          </a:p>
          <a:p>
            <a:pPr marL="342900" marR="0" lvl="0" indent="-342900" algn="l" rtl="0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Coaches should not manipulate the rotation pattern to create mismatches</a:t>
            </a:r>
            <a:endParaRPr/>
          </a:p>
        </p:txBody>
      </p:sp>
      <p:sp>
        <p:nvSpPr>
          <p:cNvPr id="96" name="Google Shape;96;p2"/>
          <p:cNvSpPr txBox="1"/>
          <p:nvPr/>
        </p:nvSpPr>
        <p:spPr>
          <a:xfrm>
            <a:off x="1998134" y="1447800"/>
            <a:ext cx="800100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Gameday:</a:t>
            </a: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Rotation Pattern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6" name="Google Shape;186;p17"/>
          <p:cNvGraphicFramePr/>
          <p:nvPr>
            <p:extLst>
              <p:ext uri="{D42A27DB-BD31-4B8C-83A1-F6EECF244321}">
                <p14:modId xmlns:p14="http://schemas.microsoft.com/office/powerpoint/2010/main" val="2043838855"/>
              </p:ext>
            </p:extLst>
          </p:nvPr>
        </p:nvGraphicFramePr>
        <p:xfrm>
          <a:off x="609600" y="1600200"/>
          <a:ext cx="10972800" cy="3708500"/>
        </p:xfrm>
        <a:graphic>
          <a:graphicData uri="http://schemas.openxmlformats.org/drawingml/2006/table">
            <a:tbl>
              <a:tblPr firstRow="1" bandRow="1">
                <a:noFill/>
                <a:tableStyleId>{FFCB2D9A-2D2E-4282-AB8A-510A7A59D178}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Rank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Player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OT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Peighton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solidFill>
                            <a:schemeClr val="tx2"/>
                          </a:solidFill>
                          <a:latin typeface="Arial"/>
                          <a:cs typeface="Arial"/>
                          <a:sym typeface="Arial"/>
                        </a:rPr>
                        <a:t>2</a:t>
                      </a:r>
                      <a:endParaRPr dirty="0">
                        <a:solidFill>
                          <a:schemeClr val="tx2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solidFill>
                            <a:schemeClr val="tx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200" b="1" i="0" dirty="0">
                        <a:solidFill>
                          <a:schemeClr val="tx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solidFill>
                            <a:schemeClr val="tx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200" b="1" i="0" dirty="0">
                        <a:solidFill>
                          <a:schemeClr val="tx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Zoey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cs typeface="Arial"/>
                          <a:sym typeface="Arial"/>
                        </a:rPr>
                        <a:t>3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solidFill>
                            <a:schemeClr val="tx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200" b="1" i="0" dirty="0">
                        <a:solidFill>
                          <a:schemeClr val="tx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C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Charlotte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cs typeface="Arial"/>
                          <a:sym typeface="Arial"/>
                        </a:rPr>
                        <a:t>4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D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Claire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solidFill>
                            <a:schemeClr val="tx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dirty="0">
                        <a:solidFill>
                          <a:schemeClr val="tx2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cs typeface="Arial"/>
                          <a:sym typeface="Arial"/>
                        </a:rPr>
                        <a:t>5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E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Anika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solidFill>
                            <a:schemeClr val="tx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dirty="0">
                        <a:solidFill>
                          <a:schemeClr val="tx2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F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Aubrey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G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Trinity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H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Charlotte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I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Ellie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cs typeface="Arial"/>
                          <a:sym typeface="Arial"/>
                        </a:rPr>
                        <a:t>1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87" name="Google Shape;187;p17"/>
          <p:cNvSpPr txBox="1"/>
          <p:nvPr/>
        </p:nvSpPr>
        <p:spPr>
          <a:xfrm>
            <a:off x="3581400" y="916950"/>
            <a:ext cx="800100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Rotation Pattern:</a:t>
            </a: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Game 4 (9 player team)</a:t>
            </a:r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A03383C-04DE-21FF-37E4-D9C839B9632E}"/>
              </a:ext>
            </a:extLst>
          </p:cNvPr>
          <p:cNvSpPr txBox="1"/>
          <p:nvPr/>
        </p:nvSpPr>
        <p:spPr>
          <a:xfrm>
            <a:off x="10664456" y="2551814"/>
            <a:ext cx="1297172" cy="1600438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In week 4, the lineup begins with Claire.  The lineup is different for each period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BAA7F0-CA4D-E56B-9498-92D40FEE0438}"/>
              </a:ext>
            </a:extLst>
          </p:cNvPr>
          <p:cNvSpPr txBox="1"/>
          <p:nvPr/>
        </p:nvSpPr>
        <p:spPr>
          <a:xfrm>
            <a:off x="967563" y="5507665"/>
            <a:ext cx="93141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It’s good to inform parents that with an odd number of players on a team, some players will ALWAYS play more periods than others.  This will change week to week, depending on who the #1 starter is (i.e., Claire for week 4 plays 4 periods, while </a:t>
            </a:r>
            <a:r>
              <a:rPr lang="en-US" b="1" dirty="0" err="1"/>
              <a:t>Peighton</a:t>
            </a:r>
            <a:r>
              <a:rPr lang="en-US" b="1" dirty="0"/>
              <a:t>, Zoey, and others only play 3).</a:t>
            </a:r>
          </a:p>
        </p:txBody>
      </p:sp>
    </p:spTree>
    <p:extLst>
      <p:ext uri="{BB962C8B-B14F-4D97-AF65-F5344CB8AC3E}">
        <p14:creationId xmlns:p14="http://schemas.microsoft.com/office/powerpoint/2010/main" val="17549619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2" name="Google Shape;192;p18"/>
          <p:cNvGraphicFramePr/>
          <p:nvPr>
            <p:extLst>
              <p:ext uri="{D42A27DB-BD31-4B8C-83A1-F6EECF244321}">
                <p14:modId xmlns:p14="http://schemas.microsoft.com/office/powerpoint/2010/main" val="1552738920"/>
              </p:ext>
            </p:extLst>
          </p:nvPr>
        </p:nvGraphicFramePr>
        <p:xfrm>
          <a:off x="609600" y="1600200"/>
          <a:ext cx="10972800" cy="4450200"/>
        </p:xfrm>
        <a:graphic>
          <a:graphicData uri="http://schemas.openxmlformats.org/drawingml/2006/table">
            <a:tbl>
              <a:tblPr firstRow="1" bandRow="1">
                <a:noFill/>
                <a:tableStyleId>{FFCB2D9A-2D2E-4282-AB8A-510A7A59D178}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Rank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Player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OT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Peighton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Zoey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C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Charlotte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D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Claire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E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Anika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F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Aubrey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G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Trinity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H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Charlotte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I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Ellie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J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Yiell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K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Abby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93" name="Google Shape;193;p18"/>
          <p:cNvSpPr txBox="1"/>
          <p:nvPr/>
        </p:nvSpPr>
        <p:spPr>
          <a:xfrm>
            <a:off x="3581400" y="916950"/>
            <a:ext cx="800100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Rotation Pattern:</a:t>
            </a: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Game 4 (11 player team)</a:t>
            </a:r>
            <a:endParaRPr/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0A24F117-2837-A0BE-E937-C35114C1FD06}"/>
              </a:ext>
            </a:extLst>
          </p:cNvPr>
          <p:cNvSpPr/>
          <p:nvPr/>
        </p:nvSpPr>
        <p:spPr>
          <a:xfrm>
            <a:off x="3294321" y="5066414"/>
            <a:ext cx="574158" cy="19138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D40A14AE-C0B4-B109-6354-17772D427ACE}"/>
              </a:ext>
            </a:extLst>
          </p:cNvPr>
          <p:cNvSpPr/>
          <p:nvPr/>
        </p:nvSpPr>
        <p:spPr>
          <a:xfrm>
            <a:off x="4657060" y="2817628"/>
            <a:ext cx="574158" cy="19138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AACB72D5-DA96-CB12-BF01-284B59318CC4}"/>
              </a:ext>
            </a:extLst>
          </p:cNvPr>
          <p:cNvSpPr/>
          <p:nvPr/>
        </p:nvSpPr>
        <p:spPr>
          <a:xfrm>
            <a:off x="5808921" y="4651744"/>
            <a:ext cx="574158" cy="2392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2F65AA43-4182-69E5-5B7C-370CCA37AD90}"/>
              </a:ext>
            </a:extLst>
          </p:cNvPr>
          <p:cNvSpPr/>
          <p:nvPr/>
        </p:nvSpPr>
        <p:spPr>
          <a:xfrm>
            <a:off x="7007741" y="2424222"/>
            <a:ext cx="574158" cy="19138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5D9A967C-AEFF-07A7-D073-0C9E929308EF}"/>
              </a:ext>
            </a:extLst>
          </p:cNvPr>
          <p:cNvSpPr/>
          <p:nvPr/>
        </p:nvSpPr>
        <p:spPr>
          <a:xfrm>
            <a:off x="8197702" y="4316818"/>
            <a:ext cx="574158" cy="19138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5"/>
          <p:cNvSpPr txBox="1">
            <a:spLocks noGrp="1"/>
          </p:cNvSpPr>
          <p:nvPr>
            <p:ph type="ctrTitle"/>
          </p:nvPr>
        </p:nvSpPr>
        <p:spPr>
          <a:xfrm>
            <a:off x="914400" y="2693987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lang="en-US" sz="8000">
                <a:latin typeface="Arial"/>
                <a:ea typeface="Arial"/>
                <a:cs typeface="Arial"/>
                <a:sym typeface="Arial"/>
              </a:rPr>
              <a:t>Rotation Pattern:</a:t>
            </a:r>
            <a:br>
              <a:rPr lang="en-US" sz="8000" b="1">
                <a:latin typeface="Arial"/>
                <a:ea typeface="Arial"/>
                <a:cs typeface="Arial"/>
                <a:sym typeface="Arial"/>
              </a:rPr>
            </a:br>
            <a:r>
              <a:rPr lang="en-US" sz="8000" b="1">
                <a:latin typeface="Arial"/>
                <a:ea typeface="Arial"/>
                <a:cs typeface="Arial"/>
                <a:sym typeface="Arial"/>
              </a:rPr>
              <a:t>Player Absences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0" name="Google Shape;150;p11"/>
          <p:cNvGraphicFramePr/>
          <p:nvPr>
            <p:extLst>
              <p:ext uri="{D42A27DB-BD31-4B8C-83A1-F6EECF244321}">
                <p14:modId xmlns:p14="http://schemas.microsoft.com/office/powerpoint/2010/main" val="2894459449"/>
              </p:ext>
            </p:extLst>
          </p:nvPr>
        </p:nvGraphicFramePr>
        <p:xfrm>
          <a:off x="609600" y="1600200"/>
          <a:ext cx="10972800" cy="4079350"/>
        </p:xfrm>
        <a:graphic>
          <a:graphicData uri="http://schemas.openxmlformats.org/drawingml/2006/table">
            <a:tbl>
              <a:tblPr firstRow="1" bandRow="1">
                <a:noFill/>
                <a:tableStyleId>{FFCB2D9A-2D2E-4282-AB8A-510A7A59D178}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Rank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Player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OT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endParaRPr b="1" dirty="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Peighton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solidFill>
                            <a:schemeClr val="tx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Black</a:t>
                      </a: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solidFill>
                            <a:schemeClr val="tx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Black</a:t>
                      </a:r>
                      <a:endParaRPr sz="1200" b="1" i="0" dirty="0">
                        <a:solidFill>
                          <a:schemeClr val="tx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solidFill>
                            <a:schemeClr val="tx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Black</a:t>
                      </a:r>
                      <a:endParaRPr sz="1200" b="1" i="0" dirty="0">
                        <a:solidFill>
                          <a:schemeClr val="tx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solidFill>
                            <a:schemeClr val="tx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Black</a:t>
                      </a:r>
                      <a:endParaRPr sz="1200" b="1" i="0" dirty="0">
                        <a:solidFill>
                          <a:schemeClr val="tx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Zoey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Blue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Black</a:t>
                      </a: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Blue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Blue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strike="sngStrike" baseline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</a:t>
                      </a:r>
                      <a:endParaRPr strike="sngStrike" baseline="0" dirty="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strike="sngStrike" baseline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Charlotte G.</a:t>
                      </a:r>
                      <a:endParaRPr strike="sngStrike" baseline="0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D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Claire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Red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Blue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Black</a:t>
                      </a:r>
                      <a:endParaRPr b="1" dirty="0">
                        <a:solidFill>
                          <a:schemeClr val="tx2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Red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E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Anika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Yellow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Red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Blue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F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Aubrey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White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Yellow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Red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G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Trinity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Blue</a:t>
                      </a: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White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Yellow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H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Charlotte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Red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Red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White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I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Ellie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Yellow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Yellow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Yellow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J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Yiell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White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White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White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51" name="Google Shape;151;p11"/>
          <p:cNvSpPr txBox="1"/>
          <p:nvPr/>
        </p:nvSpPr>
        <p:spPr>
          <a:xfrm>
            <a:off x="3960542" y="426296"/>
            <a:ext cx="8001000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Rotation Pattern:</a:t>
            </a:r>
            <a:r>
              <a:rPr lang="en-US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Game 1—10 Player Team</a:t>
            </a: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—1 player absent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68203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0" name="Google Shape;150;p11"/>
          <p:cNvGraphicFramePr/>
          <p:nvPr>
            <p:extLst>
              <p:ext uri="{D42A27DB-BD31-4B8C-83A1-F6EECF244321}">
                <p14:modId xmlns:p14="http://schemas.microsoft.com/office/powerpoint/2010/main" val="3395943431"/>
              </p:ext>
            </p:extLst>
          </p:nvPr>
        </p:nvGraphicFramePr>
        <p:xfrm>
          <a:off x="609600" y="1600200"/>
          <a:ext cx="10972800" cy="4079350"/>
        </p:xfrm>
        <a:graphic>
          <a:graphicData uri="http://schemas.openxmlformats.org/drawingml/2006/table">
            <a:tbl>
              <a:tblPr firstRow="1" bandRow="1">
                <a:noFill/>
                <a:tableStyleId>{FFCB2D9A-2D2E-4282-AB8A-510A7A59D178}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Rank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Player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OT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Peighton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solidFill>
                            <a:schemeClr val="tx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Black</a:t>
                      </a:r>
                      <a:endParaRPr sz="1200" b="1" i="0" dirty="0">
                        <a:solidFill>
                          <a:schemeClr val="tx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solidFill>
                            <a:schemeClr val="tx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Black</a:t>
                      </a:r>
                      <a:endParaRPr sz="1200" b="1" i="0" dirty="0">
                        <a:solidFill>
                          <a:schemeClr val="tx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solidFill>
                            <a:schemeClr val="tx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Black</a:t>
                      </a:r>
                      <a:endParaRPr sz="1200" b="1" i="0" dirty="0">
                        <a:solidFill>
                          <a:schemeClr val="tx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b="1" dirty="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Zoey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Black</a:t>
                      </a:r>
                      <a:endParaRPr b="1" dirty="0">
                        <a:solidFill>
                          <a:schemeClr val="tx2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solidFill>
                          <a:schemeClr val="tx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Black</a:t>
                      </a:r>
                      <a:endParaRPr b="1" dirty="0">
                        <a:solidFill>
                          <a:schemeClr val="tx2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solidFill>
                          <a:schemeClr val="tx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Black</a:t>
                      </a:r>
                      <a:endParaRPr b="1" dirty="0">
                        <a:solidFill>
                          <a:schemeClr val="tx2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C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Charlotte G.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Blue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Blue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Blue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D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Claire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Red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Red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Red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E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Anika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Yellow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Yellow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Yellow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F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Aubrey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White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White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White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G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Trinity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Blue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Blue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Blue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H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Charlotte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Red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Red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Red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I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Ellie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Yellow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Yellow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Yellow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J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Yiell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White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White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White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51" name="Google Shape;151;p11"/>
          <p:cNvSpPr txBox="1"/>
          <p:nvPr/>
        </p:nvSpPr>
        <p:spPr>
          <a:xfrm>
            <a:off x="3581400" y="916950"/>
            <a:ext cx="800100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Rotation Pattern:</a:t>
            </a:r>
            <a:r>
              <a:rPr lang="en-US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Game 2—10 Player Team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605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6" name="Google Shape;186;p17"/>
          <p:cNvGraphicFramePr/>
          <p:nvPr>
            <p:extLst>
              <p:ext uri="{D42A27DB-BD31-4B8C-83A1-F6EECF244321}">
                <p14:modId xmlns:p14="http://schemas.microsoft.com/office/powerpoint/2010/main" val="4284630378"/>
              </p:ext>
            </p:extLst>
          </p:nvPr>
        </p:nvGraphicFramePr>
        <p:xfrm>
          <a:off x="609600" y="1600200"/>
          <a:ext cx="10972800" cy="3708500"/>
        </p:xfrm>
        <a:graphic>
          <a:graphicData uri="http://schemas.openxmlformats.org/drawingml/2006/table">
            <a:tbl>
              <a:tblPr firstRow="1" bandRow="1">
                <a:noFill/>
                <a:tableStyleId>{FFCB2D9A-2D2E-4282-AB8A-510A7A59D178}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Rank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Player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OT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Peighton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</a:t>
                      </a:r>
                      <a:endParaRPr dirty="0">
                        <a:solidFill>
                          <a:schemeClr val="tx2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solidFill>
                            <a:schemeClr val="tx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200" b="1" i="0" dirty="0">
                        <a:solidFill>
                          <a:schemeClr val="tx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solidFill>
                            <a:schemeClr val="tx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200" b="1" i="0" dirty="0">
                        <a:solidFill>
                          <a:schemeClr val="tx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solidFill>
                            <a:schemeClr val="tx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200" b="1" i="0" dirty="0">
                        <a:solidFill>
                          <a:schemeClr val="tx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Zoey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2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C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Charlotte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3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solidFill>
                            <a:schemeClr val="tx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200" b="1" i="0" dirty="0">
                        <a:solidFill>
                          <a:schemeClr val="tx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i="0" strike="sngStrike" baseline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D</a:t>
                      </a:r>
                      <a:endParaRPr strike="sngStrike" baseline="0" dirty="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i="0" strike="sngStrike" baseline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Claire</a:t>
                      </a:r>
                      <a:endParaRPr b="1" strike="sngStrike" baseline="0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E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Anika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</a:t>
                      </a:r>
                      <a:endParaRPr dirty="0">
                        <a:solidFill>
                          <a:schemeClr val="tx2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F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Aubrey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2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G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Trinity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3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1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H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Charlotte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4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2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I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Ellie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3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87" name="Google Shape;187;p17"/>
          <p:cNvSpPr txBox="1"/>
          <p:nvPr/>
        </p:nvSpPr>
        <p:spPr>
          <a:xfrm>
            <a:off x="3581400" y="534178"/>
            <a:ext cx="8001000" cy="1169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Rotation Pattern:</a:t>
            </a:r>
            <a:r>
              <a:rPr lang="en-US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Game 4 (9 player team) </a:t>
            </a: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(with #1 starter missing)</a:t>
            </a: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0199AC1A-D5CB-DA20-8463-99E0AFE8622C}"/>
              </a:ext>
            </a:extLst>
          </p:cNvPr>
          <p:cNvSpPr/>
          <p:nvPr/>
        </p:nvSpPr>
        <p:spPr>
          <a:xfrm>
            <a:off x="4667693" y="4274288"/>
            <a:ext cx="574158" cy="19138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89D79B81-C040-07C8-644E-C26389916E89}"/>
              </a:ext>
            </a:extLst>
          </p:cNvPr>
          <p:cNvSpPr/>
          <p:nvPr/>
        </p:nvSpPr>
        <p:spPr>
          <a:xfrm>
            <a:off x="5808921" y="2797602"/>
            <a:ext cx="574158" cy="19138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FF5560C4-FC2F-958B-D2A3-C1DF02BF05A8}"/>
              </a:ext>
            </a:extLst>
          </p:cNvPr>
          <p:cNvSpPr/>
          <p:nvPr/>
        </p:nvSpPr>
        <p:spPr>
          <a:xfrm>
            <a:off x="7007742" y="5023883"/>
            <a:ext cx="574158" cy="19138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3BE02EBC-E5E1-B6A9-3F65-C244353D79E9}"/>
              </a:ext>
            </a:extLst>
          </p:cNvPr>
          <p:cNvSpPr/>
          <p:nvPr/>
        </p:nvSpPr>
        <p:spPr>
          <a:xfrm>
            <a:off x="8201246" y="3905692"/>
            <a:ext cx="574158" cy="19138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6FB35A-F3BF-C628-9FA7-E8F7DA98A8CC}"/>
              </a:ext>
            </a:extLst>
          </p:cNvPr>
          <p:cNvSpPr txBox="1"/>
          <p:nvPr/>
        </p:nvSpPr>
        <p:spPr>
          <a:xfrm>
            <a:off x="765544" y="5497033"/>
            <a:ext cx="96118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Claire was set to be #1 player this week.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err="1"/>
              <a:t>Peighton</a:t>
            </a:r>
            <a:r>
              <a:rPr lang="en-US" b="1" dirty="0"/>
              <a:t> still always wears black when on the court; Ellie always wearing white.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Wristband colors for Players B-H will alternate by period depending on the other players on the court.</a:t>
            </a:r>
          </a:p>
        </p:txBody>
      </p:sp>
    </p:spTree>
    <p:extLst>
      <p:ext uri="{BB962C8B-B14F-4D97-AF65-F5344CB8AC3E}">
        <p14:creationId xmlns:p14="http://schemas.microsoft.com/office/powerpoint/2010/main" val="1851937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6" name="Google Shape;186;p17"/>
          <p:cNvGraphicFramePr/>
          <p:nvPr>
            <p:extLst>
              <p:ext uri="{D42A27DB-BD31-4B8C-83A1-F6EECF244321}">
                <p14:modId xmlns:p14="http://schemas.microsoft.com/office/powerpoint/2010/main" val="1424988996"/>
              </p:ext>
            </p:extLst>
          </p:nvPr>
        </p:nvGraphicFramePr>
        <p:xfrm>
          <a:off x="609600" y="1600200"/>
          <a:ext cx="10972800" cy="3708500"/>
        </p:xfrm>
        <a:graphic>
          <a:graphicData uri="http://schemas.openxmlformats.org/drawingml/2006/table">
            <a:tbl>
              <a:tblPr firstRow="1" bandRow="1">
                <a:noFill/>
                <a:tableStyleId>{FFCB2D9A-2D2E-4282-AB8A-510A7A59D178}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Rank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Player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OT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Peighton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1</a:t>
                      </a:r>
                      <a:endParaRPr b="1" dirty="0">
                        <a:solidFill>
                          <a:schemeClr val="tx2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solidFill>
                            <a:schemeClr val="tx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200" b="1" i="0" dirty="0">
                        <a:solidFill>
                          <a:schemeClr val="tx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solidFill>
                            <a:schemeClr val="tx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200" b="1" i="0" dirty="0">
                        <a:solidFill>
                          <a:schemeClr val="tx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solidFill>
                            <a:schemeClr val="tx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200" b="1" i="0" dirty="0">
                        <a:solidFill>
                          <a:schemeClr val="tx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Zoey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2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200" b="1" i="0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200" b="1" i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C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Charlotte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3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200" b="1" i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200" b="1" i="0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strike="noStrike" baseline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D</a:t>
                      </a:r>
                      <a:endParaRPr b="0" strike="noStrike" baseline="0" dirty="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strike="noStrike" baseline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Claire</a:t>
                      </a:r>
                      <a:endParaRPr b="0" strike="noStrike" baseline="0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4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E</a:t>
                      </a:r>
                      <a:endParaRPr b="1" dirty="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Anika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1</a:t>
                      </a:r>
                      <a:endParaRPr b="1" dirty="0">
                        <a:solidFill>
                          <a:schemeClr val="tx2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F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Aubrey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2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1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G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Trinity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3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2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H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Charlotte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4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3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I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Ellie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4</a:t>
                      </a:r>
                      <a:endParaRPr b="1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87" name="Google Shape;187;p17"/>
          <p:cNvSpPr txBox="1"/>
          <p:nvPr/>
        </p:nvSpPr>
        <p:spPr>
          <a:xfrm>
            <a:off x="4174944" y="451361"/>
            <a:ext cx="8001000" cy="1169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Rotation Pattern:</a:t>
            </a:r>
            <a:r>
              <a:rPr lang="en-US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Game 5 (9 player team) </a:t>
            </a: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after Claire missed week 4 </a:t>
            </a: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0199AC1A-D5CB-DA20-8463-99E0AFE8622C}"/>
              </a:ext>
            </a:extLst>
          </p:cNvPr>
          <p:cNvSpPr/>
          <p:nvPr/>
        </p:nvSpPr>
        <p:spPr>
          <a:xfrm>
            <a:off x="4645659" y="3912993"/>
            <a:ext cx="574158" cy="19138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89D79B81-C040-07C8-644E-C26389916E89}"/>
              </a:ext>
            </a:extLst>
          </p:cNvPr>
          <p:cNvSpPr/>
          <p:nvPr/>
        </p:nvSpPr>
        <p:spPr>
          <a:xfrm>
            <a:off x="5808921" y="2476203"/>
            <a:ext cx="574158" cy="19138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FF5560C4-FC2F-958B-D2A3-C1DF02BF05A8}"/>
              </a:ext>
            </a:extLst>
          </p:cNvPr>
          <p:cNvSpPr/>
          <p:nvPr/>
        </p:nvSpPr>
        <p:spPr>
          <a:xfrm>
            <a:off x="7073843" y="4296770"/>
            <a:ext cx="574158" cy="19138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3BE02EBC-E5E1-B6A9-3F65-C244353D79E9}"/>
              </a:ext>
            </a:extLst>
          </p:cNvPr>
          <p:cNvSpPr/>
          <p:nvPr/>
        </p:nvSpPr>
        <p:spPr>
          <a:xfrm>
            <a:off x="8300398" y="2769711"/>
            <a:ext cx="574158" cy="19138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97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4" name="Google Shape;384;p50"/>
          <p:cNvGraphicFramePr/>
          <p:nvPr>
            <p:extLst>
              <p:ext uri="{D42A27DB-BD31-4B8C-83A1-F6EECF244321}">
                <p14:modId xmlns:p14="http://schemas.microsoft.com/office/powerpoint/2010/main" val="497397866"/>
              </p:ext>
            </p:extLst>
          </p:nvPr>
        </p:nvGraphicFramePr>
        <p:xfrm>
          <a:off x="609600" y="1600200"/>
          <a:ext cx="10972800" cy="4079350"/>
        </p:xfrm>
        <a:graphic>
          <a:graphicData uri="http://schemas.openxmlformats.org/drawingml/2006/table">
            <a:tbl>
              <a:tblPr firstRow="1" bandRow="1">
                <a:noFill/>
                <a:tableStyleId>{FFCB2D9A-2D2E-4282-AB8A-510A7A59D178}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Rank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Player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OT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Aiden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BK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BK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solidFill>
                            <a:schemeClr val="tx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BK</a:t>
                      </a:r>
                      <a:endParaRPr sz="1200" b="1" i="0" dirty="0">
                        <a:solidFill>
                          <a:schemeClr val="tx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solidFill>
                            <a:schemeClr val="tx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BK</a:t>
                      </a:r>
                      <a:endParaRPr sz="1200" b="1" i="0" dirty="0">
                        <a:solidFill>
                          <a:schemeClr val="tx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Keegan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BL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BK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solidFill>
                            <a:schemeClr val="tx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BK</a:t>
                      </a:r>
                      <a:endParaRPr sz="1200" b="1" i="0" dirty="0">
                        <a:solidFill>
                          <a:schemeClr val="tx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C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Luke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BL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BL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D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Anthony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Y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R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E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Jace – Out P1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ABSENT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Y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Y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F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Tate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W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W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W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G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Ben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BL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BL</a:t>
                      </a: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solidFill>
                            <a:schemeClr val="tx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BL</a:t>
                      </a:r>
                      <a:endParaRPr sz="1200" b="1" i="0" dirty="0">
                        <a:solidFill>
                          <a:schemeClr val="tx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H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Isaiah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R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R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I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Micah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Y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Y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Y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J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Alex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W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W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W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85" name="Google Shape;385;p50"/>
          <p:cNvSpPr txBox="1"/>
          <p:nvPr/>
        </p:nvSpPr>
        <p:spPr>
          <a:xfrm>
            <a:off x="3879112" y="395955"/>
            <a:ext cx="8001000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Rotation Pattern:</a:t>
            </a:r>
            <a:r>
              <a:rPr lang="en-US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Game 1—Player E misses first period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C78ED9-ED57-E45F-9997-924BFFB6997E}"/>
              </a:ext>
            </a:extLst>
          </p:cNvPr>
          <p:cNvSpPr txBox="1"/>
          <p:nvPr/>
        </p:nvSpPr>
        <p:spPr>
          <a:xfrm>
            <a:off x="723014" y="5816009"/>
            <a:ext cx="82189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Always a good idea to have a blank Lineup Sheet to address last minute no-shows.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57"/>
          <p:cNvSpPr/>
          <p:nvPr/>
        </p:nvSpPr>
        <p:spPr>
          <a:xfrm>
            <a:off x="1998134" y="2133600"/>
            <a:ext cx="80010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rabicPeriod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First three quarters are split into 6 periods (each 4 minutes in length) to follow traditional rotation pattern</a:t>
            </a:r>
            <a:endParaRPr dirty="0"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rabicPeriod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Pre-determined substitution takes place at first stoppage of play under 4 minutes</a:t>
            </a:r>
            <a:endParaRPr dirty="0"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rabicPeriod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Anyone can play in 4</a:t>
            </a:r>
            <a:r>
              <a:rPr lang="en-US" sz="2000" b="0" i="0" u="none" strike="noStrike" cap="none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Quarter and Overtime</a:t>
            </a:r>
            <a:endParaRPr dirty="0"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rabicPeriod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Coaches may sub players in foul trouble during first three quarters – scorer’s table will inform who to sub</a:t>
            </a:r>
            <a:endParaRPr dirty="0"/>
          </a:p>
          <a:p>
            <a:pPr marL="285750" marR="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8" name="Google Shape;428;p57"/>
          <p:cNvSpPr txBox="1"/>
          <p:nvPr/>
        </p:nvSpPr>
        <p:spPr>
          <a:xfrm>
            <a:off x="1998134" y="1447800"/>
            <a:ext cx="800100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Rotation Pattern:</a:t>
            </a: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5</a:t>
            </a:r>
            <a:r>
              <a:rPr lang="en-US" sz="2800" b="1" i="0" u="none" strike="noStrike" cap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-6</a:t>
            </a:r>
            <a:r>
              <a:rPr lang="en-US" sz="2800" b="1" i="0" u="none" strike="noStrike" cap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Grade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3" name="Google Shape;433;p58"/>
          <p:cNvGraphicFramePr/>
          <p:nvPr/>
        </p:nvGraphicFramePr>
        <p:xfrm>
          <a:off x="609600" y="1600200"/>
          <a:ext cx="10972800" cy="4450200"/>
        </p:xfrm>
        <a:graphic>
          <a:graphicData uri="http://schemas.openxmlformats.org/drawingml/2006/table">
            <a:tbl>
              <a:tblPr firstRow="1" bandRow="1">
                <a:noFill/>
                <a:tableStyleId>{FFCB2D9A-2D2E-4282-AB8A-510A7A59D178}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50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Rank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Player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r>
                        <a:rPr lang="en-US" sz="1400" b="1" i="0" baseline="30000">
                          <a:latin typeface="Arial"/>
                          <a:ea typeface="Arial"/>
                          <a:cs typeface="Arial"/>
                          <a:sym typeface="Arial"/>
                        </a:rPr>
                        <a:t>st</a:t>
                      </a: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 Quarter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lang="en-US" sz="1400" b="1" i="0" baseline="30000">
                          <a:latin typeface="Arial"/>
                          <a:ea typeface="Arial"/>
                          <a:cs typeface="Arial"/>
                          <a:sym typeface="Arial"/>
                        </a:rPr>
                        <a:t>nd</a:t>
                      </a: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 Quarter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r>
                        <a:rPr lang="en-US" sz="1400" b="1" i="0" baseline="30000">
                          <a:latin typeface="Arial"/>
                          <a:ea typeface="Arial"/>
                          <a:cs typeface="Arial"/>
                          <a:sym typeface="Arial"/>
                        </a:rPr>
                        <a:t>rd</a:t>
                      </a: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 Quarter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4th Quarter/OT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Aiden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Keegan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C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Luke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D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Anthony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E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Jace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F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Tate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G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Ben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H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Isaiah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I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Micah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J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Alex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34" name="Google Shape;434;p58"/>
          <p:cNvSpPr txBox="1"/>
          <p:nvPr/>
        </p:nvSpPr>
        <p:spPr>
          <a:xfrm>
            <a:off x="3581400" y="916950"/>
            <a:ext cx="800100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Rotation Pattern:</a:t>
            </a: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5</a:t>
            </a:r>
            <a:r>
              <a:rPr lang="en-US" sz="2800" b="1" i="0" u="none" strike="noStrike" cap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-6</a:t>
            </a:r>
            <a:r>
              <a:rPr lang="en-US" sz="2800" b="1" i="0" u="none" strike="noStrike" cap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Grade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7" name="Google Shape;107;p4"/>
          <p:cNvGraphicFramePr/>
          <p:nvPr>
            <p:extLst>
              <p:ext uri="{D42A27DB-BD31-4B8C-83A1-F6EECF244321}">
                <p14:modId xmlns:p14="http://schemas.microsoft.com/office/powerpoint/2010/main" val="3150391292"/>
              </p:ext>
            </p:extLst>
          </p:nvPr>
        </p:nvGraphicFramePr>
        <p:xfrm>
          <a:off x="609600" y="1600200"/>
          <a:ext cx="10972800" cy="4079350"/>
        </p:xfrm>
        <a:graphic>
          <a:graphicData uri="http://schemas.openxmlformats.org/drawingml/2006/table">
            <a:tbl>
              <a:tblPr firstRow="1" bandRow="1">
                <a:noFill/>
                <a:tableStyleId>{FFCB2D9A-2D2E-4282-AB8A-510A7A59D178}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Rank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Player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OT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Aiden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Keegan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C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Luke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D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Anthony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E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Jace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F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Tate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G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Ben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H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Isaiah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I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Micah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J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Alex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08" name="Google Shape;108;p4"/>
          <p:cNvSpPr txBox="1"/>
          <p:nvPr/>
        </p:nvSpPr>
        <p:spPr>
          <a:xfrm>
            <a:off x="3564194" y="409119"/>
            <a:ext cx="8001000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3-step Process: Step 1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4"/>
          <p:cNvSpPr/>
          <p:nvPr/>
        </p:nvSpPr>
        <p:spPr>
          <a:xfrm>
            <a:off x="381000" y="1447800"/>
            <a:ext cx="2286000" cy="4495800"/>
          </a:xfrm>
          <a:prstGeom prst="rect">
            <a:avLst/>
          </a:prstGeom>
          <a:noFill/>
          <a:ln w="571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CC47FE7-27C8-4DF8-FD9B-56110A6100AF}"/>
              </a:ext>
            </a:extLst>
          </p:cNvPr>
          <p:cNvSpPr txBox="1"/>
          <p:nvPr/>
        </p:nvSpPr>
        <p:spPr>
          <a:xfrm>
            <a:off x="4486940" y="2636874"/>
            <a:ext cx="4029739" cy="95410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NOTE:  Players are listed from most to least skilled.  Player A should always be the most-skilled player on your team, while the bottom player is the least skilled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1" name="Google Shape;451;p61"/>
          <p:cNvGraphicFramePr/>
          <p:nvPr/>
        </p:nvGraphicFramePr>
        <p:xfrm>
          <a:off x="609600" y="1600200"/>
          <a:ext cx="10972800" cy="4450200"/>
        </p:xfrm>
        <a:graphic>
          <a:graphicData uri="http://schemas.openxmlformats.org/drawingml/2006/table">
            <a:tbl>
              <a:tblPr firstRow="1" bandRow="1">
                <a:noFill/>
                <a:tableStyleId>{FFCB2D9A-2D2E-4282-AB8A-510A7A59D178}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50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Rank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Player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r>
                        <a:rPr lang="en-US" sz="1400" b="1" i="0" baseline="30000">
                          <a:latin typeface="Arial"/>
                          <a:ea typeface="Arial"/>
                          <a:cs typeface="Arial"/>
                          <a:sym typeface="Arial"/>
                        </a:rPr>
                        <a:t>st</a:t>
                      </a: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 Quarter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lang="en-US" sz="1400" b="1" i="0" baseline="30000">
                          <a:latin typeface="Arial"/>
                          <a:ea typeface="Arial"/>
                          <a:cs typeface="Arial"/>
                          <a:sym typeface="Arial"/>
                        </a:rPr>
                        <a:t>nd</a:t>
                      </a: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 Quarter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r>
                        <a:rPr lang="en-US" sz="1400" b="1" i="0" baseline="30000">
                          <a:latin typeface="Arial"/>
                          <a:ea typeface="Arial"/>
                          <a:cs typeface="Arial"/>
                          <a:sym typeface="Arial"/>
                        </a:rPr>
                        <a:t>rd</a:t>
                      </a: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 Quarter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4th Quarter/OT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Aiden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BK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BK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BK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Keegan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BL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BL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BL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C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Luke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D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Anthony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Y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Y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Y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E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Jace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W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W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W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F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Tate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BK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BK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BK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G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Ben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BL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BL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BL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H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Isaiah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I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Micah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Y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Y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Y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J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Alex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W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W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W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52" name="Google Shape;452;p61"/>
          <p:cNvSpPr txBox="1"/>
          <p:nvPr/>
        </p:nvSpPr>
        <p:spPr>
          <a:xfrm>
            <a:off x="3581400" y="916950"/>
            <a:ext cx="800100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Rotation Pattern:</a:t>
            </a: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5</a:t>
            </a:r>
            <a:r>
              <a:rPr lang="en-US" sz="2800" b="1" i="0" u="none" strike="noStrike" cap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-6</a:t>
            </a:r>
            <a:r>
              <a:rPr lang="en-US" sz="2800" b="1" i="0" u="none" strike="noStrike" cap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Grade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3" name="Google Shape;463;p63"/>
          <p:cNvGraphicFramePr/>
          <p:nvPr/>
        </p:nvGraphicFramePr>
        <p:xfrm>
          <a:off x="609600" y="1600200"/>
          <a:ext cx="10972800" cy="4450200"/>
        </p:xfrm>
        <a:graphic>
          <a:graphicData uri="http://schemas.openxmlformats.org/drawingml/2006/table">
            <a:tbl>
              <a:tblPr firstRow="1" bandRow="1">
                <a:noFill/>
                <a:tableStyleId>{FFCB2D9A-2D2E-4282-AB8A-510A7A59D178}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50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Rank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Player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r>
                        <a:rPr lang="en-US" sz="1400" b="1" i="0" baseline="30000">
                          <a:latin typeface="Arial"/>
                          <a:ea typeface="Arial"/>
                          <a:cs typeface="Arial"/>
                          <a:sym typeface="Arial"/>
                        </a:rPr>
                        <a:t>st</a:t>
                      </a: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 Quarter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lang="en-US" sz="1400" b="1" i="0" baseline="30000">
                          <a:latin typeface="Arial"/>
                          <a:ea typeface="Arial"/>
                          <a:cs typeface="Arial"/>
                          <a:sym typeface="Arial"/>
                        </a:rPr>
                        <a:t>nd</a:t>
                      </a: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 Quarter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r>
                        <a:rPr lang="en-US" sz="1400" b="1" i="0" baseline="30000">
                          <a:latin typeface="Arial"/>
                          <a:ea typeface="Arial"/>
                          <a:cs typeface="Arial"/>
                          <a:sym typeface="Arial"/>
                        </a:rPr>
                        <a:t>rd</a:t>
                      </a: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 Quarter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4th Quarter/OT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Aiden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BK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BK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BK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Keegan – 3 Fls</a:t>
                      </a:r>
                      <a:endParaRPr sz="16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BL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BL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BL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C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Luke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D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Anthony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Y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Y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Y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E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Jace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W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W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W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F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Tate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BK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BK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BK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G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Ben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BL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BL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BL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H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Isaiah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I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Micah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Y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Y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Y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J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Alex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W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W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W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64" name="Google Shape;464;p63"/>
          <p:cNvSpPr txBox="1"/>
          <p:nvPr/>
        </p:nvSpPr>
        <p:spPr>
          <a:xfrm>
            <a:off x="3581400" y="916950"/>
            <a:ext cx="800100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Rotation Pattern:</a:t>
            </a: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5</a:t>
            </a:r>
            <a:r>
              <a:rPr lang="en-US" sz="2800" b="1" i="0" u="none" strike="noStrike" cap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-6</a:t>
            </a:r>
            <a:r>
              <a:rPr lang="en-US" sz="2800" b="1" i="0" u="none" strike="noStrike" cap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Grade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65"/>
          <p:cNvSpPr/>
          <p:nvPr/>
        </p:nvSpPr>
        <p:spPr>
          <a:xfrm>
            <a:off x="1998134" y="2133600"/>
            <a:ext cx="80010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can stop the clock in 5</a:t>
            </a:r>
            <a:r>
              <a:rPr lang="en-US" sz="2400" b="0" i="0" u="none" strike="noStrike" cap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-6</a:t>
            </a:r>
            <a:r>
              <a:rPr lang="en-US" sz="2400" b="0" i="0" u="none" strike="noStrike" cap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Grade games</a:t>
            </a:r>
            <a:endParaRPr/>
          </a:p>
          <a:p>
            <a:pPr marL="285750" marR="0" lvl="0" indent="-133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 all teams have the same number of players – this is the most consistent method</a:t>
            </a:r>
            <a:endParaRPr/>
          </a:p>
        </p:txBody>
      </p:sp>
      <p:sp>
        <p:nvSpPr>
          <p:cNvPr id="477" name="Google Shape;477;p65"/>
          <p:cNvSpPr txBox="1"/>
          <p:nvPr/>
        </p:nvSpPr>
        <p:spPr>
          <a:xfrm>
            <a:off x="1998134" y="1447800"/>
            <a:ext cx="800100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this Method?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"/>
          <p:cNvSpPr txBox="1">
            <a:spLocks noGrp="1"/>
          </p:cNvSpPr>
          <p:nvPr>
            <p:ph type="title"/>
          </p:nvPr>
        </p:nvSpPr>
        <p:spPr>
          <a:xfrm>
            <a:off x="1447800" y="30480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3-step Process</a:t>
            </a:r>
            <a:endParaRPr/>
          </a:p>
        </p:txBody>
      </p:sp>
      <p:sp>
        <p:nvSpPr>
          <p:cNvPr id="115" name="Google Shape;115;p5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4000" b="1" dirty="0"/>
              <a:t>Step 2</a:t>
            </a:r>
            <a:endParaRPr b="1"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dirty="0"/>
              <a:t>Identify the players who will be participating in that week’s game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dirty="0"/>
              <a:t>Using the table you’ve established, identify the 5 players who will be playing in each period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dirty="0"/>
              <a:t>The starting point is determined by the week of the season: </a:t>
            </a:r>
            <a:r>
              <a:rPr lang="en-US" i="1" dirty="0"/>
              <a:t>Week 1 starts with your 1</a:t>
            </a:r>
            <a:r>
              <a:rPr lang="en-US" i="1" baseline="30000" dirty="0"/>
              <a:t>st</a:t>
            </a:r>
            <a:r>
              <a:rPr lang="en-US" i="1" dirty="0"/>
              <a:t>, most-skilled player, Week 3 starts with your 3</a:t>
            </a:r>
            <a:r>
              <a:rPr lang="en-US" i="1" baseline="30000" dirty="0"/>
              <a:t>rd</a:t>
            </a:r>
            <a:r>
              <a:rPr lang="en-US" i="1" dirty="0"/>
              <a:t> most-skilled player (Player “C”), Week 5 starts with your 5</a:t>
            </a:r>
            <a:r>
              <a:rPr lang="en-US" i="1" baseline="30000" dirty="0"/>
              <a:t>th</a:t>
            </a:r>
            <a:r>
              <a:rPr lang="en-US" i="1" dirty="0"/>
              <a:t> most-skilled player (Player “E”), etc.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C0D9C-3492-C11C-0B7C-0B2324D71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C0444-A87B-54CB-AC15-60994E4C92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FED6F8-BD3B-1972-295F-C21DE202FE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7686"/>
          <a:stretch/>
        </p:blipFill>
        <p:spPr>
          <a:xfrm>
            <a:off x="0" y="0"/>
            <a:ext cx="12326679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E2D1DC8-78C7-32A7-6EEE-3600A04B9458}"/>
              </a:ext>
            </a:extLst>
          </p:cNvPr>
          <p:cNvSpPr txBox="1"/>
          <p:nvPr/>
        </p:nvSpPr>
        <p:spPr>
          <a:xfrm>
            <a:off x="435935" y="731836"/>
            <a:ext cx="2668772" cy="95410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Note:  </a:t>
            </a:r>
            <a:r>
              <a:rPr lang="en-US" b="1" dirty="0" err="1"/>
              <a:t>Peighton</a:t>
            </a:r>
            <a:r>
              <a:rPr lang="en-US" b="1" dirty="0"/>
              <a:t> is most skilled player on the Gremlins.  </a:t>
            </a:r>
            <a:r>
              <a:rPr lang="en-US" b="1" dirty="0" err="1"/>
              <a:t>Yiell</a:t>
            </a:r>
            <a:r>
              <a:rPr lang="en-US" b="1" dirty="0"/>
              <a:t> is the least skilled.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5DABB3-8408-321B-9548-B2966E8EFEFF}"/>
              </a:ext>
            </a:extLst>
          </p:cNvPr>
          <p:cNvSpPr txBox="1"/>
          <p:nvPr/>
        </p:nvSpPr>
        <p:spPr>
          <a:xfrm>
            <a:off x="5231219" y="274638"/>
            <a:ext cx="19563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Week 1</a:t>
            </a:r>
          </a:p>
        </p:txBody>
      </p:sp>
    </p:spTree>
    <p:extLst>
      <p:ext uri="{BB962C8B-B14F-4D97-AF65-F5344CB8AC3E}">
        <p14:creationId xmlns:p14="http://schemas.microsoft.com/office/powerpoint/2010/main" val="35044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" name="Google Shape;120;p6"/>
          <p:cNvGraphicFramePr/>
          <p:nvPr>
            <p:extLst>
              <p:ext uri="{D42A27DB-BD31-4B8C-83A1-F6EECF244321}">
                <p14:modId xmlns:p14="http://schemas.microsoft.com/office/powerpoint/2010/main" val="3687294779"/>
              </p:ext>
            </p:extLst>
          </p:nvPr>
        </p:nvGraphicFramePr>
        <p:xfrm>
          <a:off x="609600" y="1600200"/>
          <a:ext cx="10972800" cy="4079350"/>
        </p:xfrm>
        <a:graphic>
          <a:graphicData uri="http://schemas.openxmlformats.org/drawingml/2006/table">
            <a:tbl>
              <a:tblPr firstRow="1" bandRow="1">
                <a:noFill/>
                <a:tableStyleId>{FFCB2D9A-2D2E-4282-AB8A-510A7A59D178}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Rank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Player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OT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Peighton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Zoey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C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Charlotte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D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Claire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E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Anika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F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Aubrey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G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Trinity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H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Charlotte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I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Ellie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J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Yiell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21" name="Google Shape;121;p6"/>
          <p:cNvSpPr txBox="1"/>
          <p:nvPr/>
        </p:nvSpPr>
        <p:spPr>
          <a:xfrm>
            <a:off x="3581400" y="916950"/>
            <a:ext cx="800100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Rotation Pattern:</a:t>
            </a: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Game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6" name="Google Shape;126;p7"/>
          <p:cNvGraphicFramePr/>
          <p:nvPr>
            <p:extLst>
              <p:ext uri="{D42A27DB-BD31-4B8C-83A1-F6EECF244321}">
                <p14:modId xmlns:p14="http://schemas.microsoft.com/office/powerpoint/2010/main" val="937082208"/>
              </p:ext>
            </p:extLst>
          </p:nvPr>
        </p:nvGraphicFramePr>
        <p:xfrm>
          <a:off x="609600" y="1600200"/>
          <a:ext cx="10972800" cy="4079350"/>
        </p:xfrm>
        <a:graphic>
          <a:graphicData uri="http://schemas.openxmlformats.org/drawingml/2006/table">
            <a:tbl>
              <a:tblPr firstRow="1" bandRow="1">
                <a:noFill/>
                <a:tableStyleId>{FFCB2D9A-2D2E-4282-AB8A-510A7A59D178}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Rank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Player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OT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Peighton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Zoey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C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Charlotte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D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Claire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E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Anika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F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Aubrey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G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Trinity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H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Charlotte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I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Ellie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J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Yiell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27" name="Google Shape;127;p7"/>
          <p:cNvSpPr txBox="1"/>
          <p:nvPr/>
        </p:nvSpPr>
        <p:spPr>
          <a:xfrm>
            <a:off x="3581400" y="916950"/>
            <a:ext cx="800100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Rotation Pattern:</a:t>
            </a: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Game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2" name="Google Shape;132;p8"/>
          <p:cNvGraphicFramePr/>
          <p:nvPr>
            <p:extLst>
              <p:ext uri="{D42A27DB-BD31-4B8C-83A1-F6EECF244321}">
                <p14:modId xmlns:p14="http://schemas.microsoft.com/office/powerpoint/2010/main" val="2905663259"/>
              </p:ext>
            </p:extLst>
          </p:nvPr>
        </p:nvGraphicFramePr>
        <p:xfrm>
          <a:off x="609600" y="1600200"/>
          <a:ext cx="10972800" cy="4079350"/>
        </p:xfrm>
        <a:graphic>
          <a:graphicData uri="http://schemas.openxmlformats.org/drawingml/2006/table">
            <a:tbl>
              <a:tblPr firstRow="1" bandRow="1">
                <a:noFill/>
                <a:tableStyleId>{FFCB2D9A-2D2E-4282-AB8A-510A7A59D178}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Rank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Player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OT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Peighton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Zoey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C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Charlotte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D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Claire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E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Anika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F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Aubrey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G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Trinity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H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Charlotte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I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Ellie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J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Yiell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33" name="Google Shape;133;p8"/>
          <p:cNvSpPr txBox="1"/>
          <p:nvPr/>
        </p:nvSpPr>
        <p:spPr>
          <a:xfrm>
            <a:off x="3581400" y="916950"/>
            <a:ext cx="800100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Rotation Pattern:</a:t>
            </a: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Game 1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4" name="Google Shape;144;p10"/>
          <p:cNvGraphicFramePr/>
          <p:nvPr>
            <p:extLst>
              <p:ext uri="{D42A27DB-BD31-4B8C-83A1-F6EECF244321}">
                <p14:modId xmlns:p14="http://schemas.microsoft.com/office/powerpoint/2010/main" val="4044836760"/>
              </p:ext>
            </p:extLst>
          </p:nvPr>
        </p:nvGraphicFramePr>
        <p:xfrm>
          <a:off x="609600" y="1600200"/>
          <a:ext cx="10972800" cy="4079350"/>
        </p:xfrm>
        <a:graphic>
          <a:graphicData uri="http://schemas.openxmlformats.org/drawingml/2006/table">
            <a:tbl>
              <a:tblPr firstRow="1" bandRow="1">
                <a:noFill/>
                <a:tableStyleId>{FFCB2D9A-2D2E-4282-AB8A-510A7A59D178}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Rank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Player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OT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Peighton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Zoey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C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Charlotte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D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Claire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E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Anika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F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Aubrey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G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Trinity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H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Charlotte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I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Ellie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J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Yiell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45" name="Google Shape;145;p10"/>
          <p:cNvSpPr txBox="1"/>
          <p:nvPr/>
        </p:nvSpPr>
        <p:spPr>
          <a:xfrm>
            <a:off x="3581400" y="916950"/>
            <a:ext cx="800100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Rotation Pattern:</a:t>
            </a: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Game 1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2146</Words>
  <Application>Microsoft Office PowerPoint</Application>
  <PresentationFormat>Widescreen</PresentationFormat>
  <Paragraphs>1270</Paragraphs>
  <Slides>32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5" baseType="lpstr">
      <vt:lpstr>Arial</vt:lpstr>
      <vt:lpstr>Calibri</vt:lpstr>
      <vt:lpstr>Office Theme</vt:lpstr>
      <vt:lpstr>Gameday: Substitution Rotation Pattern</vt:lpstr>
      <vt:lpstr>PowerPoint Presentation</vt:lpstr>
      <vt:lpstr>PowerPoint Presentation</vt:lpstr>
      <vt:lpstr>3-step Process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3-step Process</vt:lpstr>
      <vt:lpstr>3-step Process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Rotation Pattern: Player Absences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Gameday: Substitution Rotation Pattern</dc:title>
  <dc:creator>Zack Ayers</dc:creator>
  <cp:lastModifiedBy>Chris Granberg</cp:lastModifiedBy>
  <cp:revision>4</cp:revision>
  <dcterms:created xsi:type="dcterms:W3CDTF">2019-12-01T02:48:19Z</dcterms:created>
  <dcterms:modified xsi:type="dcterms:W3CDTF">2024-01-03T02:29:10Z</dcterms:modified>
</cp:coreProperties>
</file>